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EBC106-3B55-41A2-A6E2-12CA4AD6C5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9361B3F-C69C-4391-8767-1FF80A2833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CBC36F-5A6F-44EF-84B2-B6DA57C3B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0139-A5B4-44D7-B210-4C4FD661F8F7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03C7C7F-AA4F-44BE-B56E-AAF7E9846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6D4461F-218F-48AC-B3DB-5AB6445E0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6593-AFDE-4C17-9D01-FBE62CF87D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167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3108A6-5499-45CD-81D0-3E8FD7D45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D8F2B94-583D-410C-B2B2-1271612E6B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BCE39D4-6F51-4B7D-8E8F-B83086F6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0139-A5B4-44D7-B210-4C4FD661F8F7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54A6A8D-8F27-4761-BD51-74D817E96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B0901C9-2407-4446-9179-DB9DB5B10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6593-AFDE-4C17-9D01-FBE62CF87D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8438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06A58F1-BC00-4BF1-9127-F9221EA8EC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42442F8-9ACD-4E36-AC5B-2F5C2CA93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CBC2FFF-7E54-4087-98B3-59575BA8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0139-A5B4-44D7-B210-4C4FD661F8F7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91AE52E-4542-4741-B76C-C21056CB2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8846ADB-D6DB-4A6D-8561-0CB259F35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6593-AFDE-4C17-9D01-FBE62CF87D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859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7972386-5534-44DE-ACC4-3B4F01469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159F87-FF50-455D-9844-3E0AB681D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337690C-5A6F-4216-BE78-3108009AE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0139-A5B4-44D7-B210-4C4FD661F8F7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5AF50BD-C0C5-434E-9F37-652840770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AC0DA20-E3D7-42F1-BBD1-916B32661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6593-AFDE-4C17-9D01-FBE62CF87D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1276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D4B0AD1-0AB0-49B1-9EE1-81EB570B1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CA90B86-1ABB-4929-929D-67118B1BA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27E0F11-AC0C-4D23-AD19-F0AE7746A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0139-A5B4-44D7-B210-4C4FD661F8F7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8ED6696-F952-4B0B-A07C-2881035F8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3082AC7-8533-4BCA-A650-BAA9F1FD1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6593-AFDE-4C17-9D01-FBE62CF87D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8656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72C1699-2418-4B82-899B-7C0E7E411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E1F4459-00F7-4135-AF93-A62072CEBB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7871A53-3060-4A6D-A6DE-F18ECADCC8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B025696-9528-4E33-AE76-7A26D7DB8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0139-A5B4-44D7-B210-4C4FD661F8F7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583409A-F8AC-4EE7-9D24-6B40DE5E1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4DDCA7F-3A84-4750-91AB-68775F100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6593-AFDE-4C17-9D01-FBE62CF87D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809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B48EBE-1A5A-4821-A540-0CD8916D5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CC54E20-9461-484E-82E8-07B94BEC05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CD11915-4F6F-4CB1-8BA5-C28AEA0507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E32D11A-18F6-4B5C-B35B-0CECC5E78B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01EA355-926C-4B62-A6CF-4265E33224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AFC9928-1989-471A-B4DB-49C80F798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0139-A5B4-44D7-B210-4C4FD661F8F7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6CC5DBED-0F19-4BF4-9F5F-810EE1910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4D4E8B8-7C24-47B9-8B08-AD31E6DDC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6593-AFDE-4C17-9D01-FBE62CF87D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5278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A7EC46F-DA0A-41E8-A13D-D4FECD4F5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DB27FA8-CA0B-4852-B423-C0818F30F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0139-A5B4-44D7-B210-4C4FD661F8F7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D117369-41C7-4E0C-B5CA-C7B54674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858A1AD-087E-46D4-BBA1-7C971D7A6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6593-AFDE-4C17-9D01-FBE62CF87D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573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75C1A100-F5D0-4C07-8554-8E4CFF8D3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0139-A5B4-44D7-B210-4C4FD661F8F7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65D630B-7242-4703-988D-8E3C2E44C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E1BDF85-390A-446F-AD92-9608A35DE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6593-AFDE-4C17-9D01-FBE62CF87D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7506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2D33E1B-262D-4EE0-816A-A7AD01DAD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D1EADE-0F8F-47CE-B5BD-F4254D728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FBC074F-A162-413C-B386-30AD1EF7A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6FAEF94-3103-41AD-B055-05BB08C8A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0139-A5B4-44D7-B210-4C4FD661F8F7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3BBB3C2-8E6E-4D78-9E66-971F68073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A2FD7DC-1C1C-40DF-83A9-AAE41E642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6593-AFDE-4C17-9D01-FBE62CF87D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0405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0E2E7E-59E8-4B8A-83D8-65D0E06D2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69D31199-2890-4018-B955-6EDA1B0366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D831EFA-B318-4B20-9E7A-95E8304EDB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39137A6-F3AC-48E4-A5C0-D43F2DACE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0139-A5B4-44D7-B210-4C4FD661F8F7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E1D2487-8D2F-40C8-9007-3CF90CFD8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4F1B52B-7C52-4C65-83D2-ACB27AAA5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6593-AFDE-4C17-9D01-FBE62CF87D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1140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B3D4FE8-6154-4C50-BEB4-1723F0A6C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A78E600-48C6-4547-8620-845F9F818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C41AAB0-1BAB-4592-9428-8FF544C375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A0139-A5B4-44D7-B210-4C4FD661F8F7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77AC711-2A26-41C7-86A6-D937907D1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1A31A29-C375-40E6-985A-9F45AF0A5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C6593-AFDE-4C17-9D01-FBE62CF87D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3113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45E41B0-AA31-47E8-9CA1-7729D3EEE6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14400"/>
          </a:xfrm>
        </p:spPr>
        <p:txBody>
          <a:bodyPr/>
          <a:lstStyle/>
          <a:p>
            <a:r>
              <a:rPr kumimoji="0" lang="tr-TR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EŞYA HUKUKU </a:t>
            </a:r>
            <a:br>
              <a:rPr kumimoji="0" lang="tr-TR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tr-TR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4. HAFTA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ACF6433-96A3-4639-8A36-7B3A6D7CB6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36763"/>
            <a:ext cx="9144000" cy="3981157"/>
          </a:xfrm>
        </p:spPr>
        <p:txBody>
          <a:bodyPr>
            <a:normAutofit fontScale="70000" lnSpcReduction="20000"/>
          </a:bodyPr>
          <a:lstStyle/>
          <a:p>
            <a:endParaRPr kumimoji="0" lang="tr-TR" sz="5400" b="1" i="0" u="none" strike="noStrike" kern="1200" cap="none" spc="0" normalizeH="0" baseline="0" noProof="0" dirty="0">
              <a:ln>
                <a:noFill/>
              </a:ln>
              <a:solidFill>
                <a:srgbClr val="4F271C">
                  <a:satMod val="130000"/>
                </a:srgb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Gill Sans MT"/>
              <a:ea typeface="+mj-ea"/>
              <a:cs typeface="+mj-cs"/>
            </a:endParaRPr>
          </a:p>
          <a:p>
            <a:r>
              <a:rPr kumimoji="0" lang="tr-TR" sz="5400" b="1" i="0" u="none" strike="noStrike" kern="1200" cap="none" spc="0" normalizeH="0" baseline="0" noProof="0" dirty="0">
                <a:ln>
                  <a:noFill/>
                </a:ln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Gill Sans MT"/>
                <a:ea typeface="+mj-ea"/>
                <a:cs typeface="+mj-cs"/>
              </a:rPr>
              <a:t>TAPU SİCİLİ</a:t>
            </a:r>
            <a:br>
              <a:rPr kumimoji="0" lang="tr-TR" sz="5400" b="1" i="0" u="none" strike="noStrike" kern="1200" cap="none" spc="0" normalizeH="0" baseline="0" noProof="0" dirty="0">
                <a:ln>
                  <a:noFill/>
                </a:ln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Gill Sans MT"/>
                <a:ea typeface="+mj-ea"/>
                <a:cs typeface="+mj-cs"/>
              </a:rPr>
            </a:br>
            <a:r>
              <a:rPr kumimoji="0" lang="tr-TR" sz="4000" b="1" i="0" u="none" strike="noStrike" kern="1200" cap="none" spc="0" normalizeH="0" baseline="0" noProof="0" dirty="0">
                <a:ln>
                  <a:noFill/>
                </a:ln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Gill Sans MT"/>
                <a:ea typeface="+mj-ea"/>
                <a:cs typeface="+mj-cs"/>
              </a:rPr>
              <a:t> </a:t>
            </a:r>
            <a:r>
              <a:rPr kumimoji="0" lang="tr-TR" sz="5400" b="1" i="0" u="none" strike="noStrike" kern="1200" cap="none" spc="0" normalizeH="0" baseline="0" noProof="0" dirty="0">
                <a:ln>
                  <a:noFill/>
                </a:ln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Gill Sans MT"/>
                <a:ea typeface="+mj-ea"/>
                <a:cs typeface="+mj-cs"/>
              </a:rPr>
              <a:t>(TMK m. 997- 1027) </a:t>
            </a:r>
          </a:p>
          <a:p>
            <a:endParaRPr kumimoji="0" lang="tr-TR" sz="2400" b="1" i="0" u="none" strike="noStrike" kern="1200" cap="none" spc="0" normalizeH="0" baseline="0" noProof="0" dirty="0">
              <a:ln>
                <a:noFill/>
              </a:ln>
              <a:solidFill>
                <a:srgbClr val="4F271C">
                  <a:shade val="30000"/>
                  <a:satMod val="15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kumimoji="0" lang="tr-TR" sz="2400" b="1" i="0" u="none" strike="noStrike" kern="1200" cap="none" spc="0" normalizeH="0" baseline="0" noProof="0" dirty="0">
                <a:ln>
                  <a:noFill/>
                </a:ln>
                <a:solidFill>
                  <a:srgbClr val="4F271C">
                    <a:shade val="30000"/>
                    <a:satMod val="15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TAPU SİCİL TÜZÜĞÜ</a:t>
            </a:r>
          </a:p>
          <a:p>
            <a:pPr marL="27432" marR="0" lvl="0" indent="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" pitchFamily="2" charset="2"/>
              <a:buChar char="Ø"/>
              <a:tabLst/>
              <a:defRPr/>
            </a:pPr>
            <a:r>
              <a:rPr kumimoji="0" lang="tr-TR" sz="2400" b="1" i="0" u="none" strike="noStrike" kern="1200" cap="none" spc="0" normalizeH="0" baseline="0" noProof="0" dirty="0">
                <a:ln>
                  <a:noFill/>
                </a:ln>
                <a:solidFill>
                  <a:srgbClr val="4F271C">
                    <a:shade val="30000"/>
                    <a:satMod val="15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TAPU KANUNU</a:t>
            </a:r>
          </a:p>
          <a:p>
            <a:pPr marL="27432" marR="0" lvl="0" indent="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" pitchFamily="2" charset="2"/>
              <a:buChar char="Ø"/>
              <a:tabLst/>
              <a:defRPr/>
            </a:pPr>
            <a:r>
              <a:rPr kumimoji="0" lang="tr-TR" sz="2400" b="1" i="0" u="none" strike="noStrike" kern="1200" cap="none" spc="0" normalizeH="0" baseline="0" noProof="0" dirty="0">
                <a:ln>
                  <a:noFill/>
                </a:ln>
                <a:solidFill>
                  <a:srgbClr val="4F271C">
                    <a:shade val="30000"/>
                    <a:satMod val="15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KADASTRO KANUNU</a:t>
            </a:r>
          </a:p>
          <a:p>
            <a:pPr marL="27432" marR="0" lvl="0" indent="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" pitchFamily="2" charset="2"/>
              <a:buChar char="Ø"/>
              <a:tabLst/>
              <a:defRPr/>
            </a:pPr>
            <a:r>
              <a:rPr kumimoji="0" lang="tr-TR" sz="2400" b="1" i="0" u="none" strike="noStrike" kern="1200" cap="none" spc="0" normalizeH="0" baseline="0" noProof="0" dirty="0">
                <a:ln>
                  <a:noFill/>
                </a:ln>
                <a:solidFill>
                  <a:srgbClr val="4F271C">
                    <a:shade val="30000"/>
                    <a:satMod val="15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KAT MÜLKİYETİ KANUNU</a:t>
            </a:r>
          </a:p>
          <a:p>
            <a:pPr marL="27432" marR="0" lvl="0" indent="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" pitchFamily="2" charset="2"/>
              <a:buChar char="Ø"/>
              <a:tabLst/>
              <a:defRPr/>
            </a:pPr>
            <a:r>
              <a:rPr kumimoji="0" lang="tr-TR" sz="2400" b="1" i="0" u="none" strike="noStrike" kern="1200" cap="none" spc="0" normalizeH="0" baseline="0" noProof="0" dirty="0">
                <a:ln>
                  <a:noFill/>
                </a:ln>
                <a:solidFill>
                  <a:srgbClr val="4F271C">
                    <a:shade val="30000"/>
                    <a:satMod val="15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TAPU KADASTRO GENEL MÜDÜRLÜĞÜ TEŞKİLAT VE GÖREVLERİ HAKK. KANUN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1770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7139E9-FBA3-48B7-BC7B-29ADAD568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DA2BF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Tapu idareleri</a:t>
            </a: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DA2BF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1. Kuruluş</a:t>
            </a: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DA2BF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TMK m. 1006-</a:t>
            </a:r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«</a:t>
            </a:r>
            <a:r>
              <a:rPr kumimoji="0" lang="tr-TR" sz="4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Tapu idarelerinin kuruluş, işleyiş ve hizmetlerinin yürütülmesi, özel kanun hükümlerine tâbidir.</a:t>
            </a:r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»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5029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4A864A-80F3-4373-9532-22624E57E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3900" b="1" i="0" u="none" strike="noStrike" kern="1200" cap="none" spc="0" normalizeH="0" baseline="0" noProof="0" dirty="0">
                <a:ln>
                  <a:noFill/>
                </a:ln>
                <a:solidFill>
                  <a:srgbClr val="464646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Gill Sans MT"/>
                <a:ea typeface="+mj-ea"/>
                <a:cs typeface="+mj-cs"/>
              </a:rPr>
              <a:t>Tapu Sicilinin Tutulmasından Devletin Sorumluluğu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5A78A80-0D5C-4B5A-B434-00A357C3B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DA2BF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320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TMK m. 1007-  “Tapu sicilinin tutulmasından doğan bütün zararlardan Devlet sorumludur. Devlet, zararın doğmasında kusuru bulunan görevlilere rücu eder”.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1854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90</Words>
  <Application>Microsoft Office PowerPoint</Application>
  <PresentationFormat>Geniş ekran</PresentationFormat>
  <Paragraphs>14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Gill Sans MT</vt:lpstr>
      <vt:lpstr>Times New Roman</vt:lpstr>
      <vt:lpstr>Wingdings</vt:lpstr>
      <vt:lpstr>Wingdings 2</vt:lpstr>
      <vt:lpstr>Office Teması</vt:lpstr>
      <vt:lpstr>EŞYA HUKUKU  4. HAFTA</vt:lpstr>
      <vt:lpstr>PowerPoint Sunusu</vt:lpstr>
      <vt:lpstr>Tapu Sicilinin Tutulmasından Devletin Sorumluluğu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EŞYA HUKUKU  4. HAFTA</dc:title>
  <dc:creator>zeynep özcan</dc:creator>
  <cp:lastModifiedBy>zeynep özcan</cp:lastModifiedBy>
  <cp:revision>5</cp:revision>
  <dcterms:created xsi:type="dcterms:W3CDTF">2020-09-30T08:53:54Z</dcterms:created>
  <dcterms:modified xsi:type="dcterms:W3CDTF">2020-09-30T10:31:55Z</dcterms:modified>
</cp:coreProperties>
</file>